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4" r:id="rId10"/>
    <p:sldId id="264" r:id="rId11"/>
    <p:sldId id="265" r:id="rId12"/>
    <p:sldId id="266" r:id="rId13"/>
    <p:sldId id="285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6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7" r:id="rId30"/>
    <p:sldId id="288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C39E7-6226-4AFA-A0DB-F57489F5EFBB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64205-4CE8-409E-A3B0-9B17CB19E7C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64205-4CE8-409E-A3B0-9B17CB19E7C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D11E-C84E-4874-ADC1-9056728FFBAD}" type="datetimeFigureOut">
              <a:rPr lang="pl-PL" smtClean="0"/>
              <a:pPr/>
              <a:t>2014-03-12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69EF8-3AB4-4257-8A84-FFD712A15DE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572560" cy="585791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KONCEPCJA FUNKCJONOWANIA I ROZWOJU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MŁODZIEŻOWEGO OŚRODKA WYCHOWAWCZEGO W RUDACH NA LATA 2014 -2019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4286248" y="6467484"/>
            <a:ext cx="3471842" cy="176226"/>
          </a:xfrm>
        </p:spPr>
        <p:txBody>
          <a:bodyPr>
            <a:normAutofit fontScale="40000" lnSpcReduction="20000"/>
          </a:bodyPr>
          <a:lstStyle/>
          <a:p>
            <a:endParaRPr lang="pl-PL" sz="1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500034" y="142852"/>
            <a:ext cx="8186766" cy="13178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	</a:t>
            </a:r>
            <a:endParaRPr lang="pl-PL" sz="4200" dirty="0" smtClean="0"/>
          </a:p>
          <a:p>
            <a:pPr>
              <a:buNone/>
            </a:pPr>
            <a:r>
              <a:rPr lang="pl-PL" sz="4200" dirty="0" smtClean="0"/>
              <a:t>	</a:t>
            </a:r>
            <a:r>
              <a:rPr lang="pl-PL" sz="3800" dirty="0" smtClean="0"/>
              <a:t>• postępowali uczciwie, nie oszukiwali, nie kradli, potrafili zwalczać złe nawyki;</a:t>
            </a:r>
          </a:p>
          <a:p>
            <a:pPr>
              <a:buNone/>
            </a:pPr>
            <a:r>
              <a:rPr lang="pl-PL" sz="3800" dirty="0" smtClean="0"/>
              <a:t>	• potrafili samodzielnie radzić sobie w życiu, bez większych problemów </a:t>
            </a:r>
            <a:r>
              <a:rPr lang="pl-PL" sz="3800" dirty="0" err="1" smtClean="0"/>
              <a:t>readaptując</a:t>
            </a:r>
            <a:r>
              <a:rPr lang="pl-PL" sz="3800" dirty="0" smtClean="0"/>
              <a:t> się w środowisku otwartym;</a:t>
            </a:r>
          </a:p>
          <a:p>
            <a:pPr>
              <a:buNone/>
            </a:pPr>
            <a:r>
              <a:rPr lang="pl-PL" sz="3800" dirty="0" smtClean="0"/>
              <a:t>	• znali i respektowali prawa i obowiązki człowieka, obywatela, pracownika, członka rodziny;</a:t>
            </a:r>
          </a:p>
          <a:p>
            <a:pPr>
              <a:buNone/>
            </a:pPr>
            <a:r>
              <a:rPr lang="pl-PL" sz="3800" dirty="0" smtClean="0"/>
              <a:t>	• mieli świadomość pełnienia ról społecznych;</a:t>
            </a:r>
          </a:p>
          <a:p>
            <a:pPr>
              <a:buNone/>
            </a:pPr>
            <a:r>
              <a:rPr lang="pl-PL" sz="3800" dirty="0" smtClean="0"/>
              <a:t>	• przestrzegali powszechnie obowiązujące zasady i normy etyczne;</a:t>
            </a:r>
          </a:p>
          <a:p>
            <a:pPr>
              <a:buNone/>
            </a:pPr>
            <a:r>
              <a:rPr lang="pl-PL" sz="3800" dirty="0" smtClean="0"/>
              <a:t>	• byli odpowiedzialni za kreowanie własnego rozwoju i świadomi wpływu na własne życie.</a:t>
            </a:r>
          </a:p>
          <a:p>
            <a:pPr>
              <a:buNone/>
            </a:pPr>
            <a:r>
              <a:rPr lang="pl-PL" sz="3800" dirty="0" smtClean="0"/>
              <a:t>	 </a:t>
            </a:r>
          </a:p>
          <a:p>
            <a:pPr>
              <a:buNone/>
            </a:pPr>
            <a:r>
              <a:rPr lang="pl-PL" b="1" dirty="0" smtClean="0"/>
              <a:t>	 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2530" name="Picture 2" descr="is?3W0ONbgFiy2fFLjUb8FRCrfyNWjAah6udtuqNhxUSXs&amp;height=2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643446"/>
            <a:ext cx="32480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571472" y="1000108"/>
            <a:ext cx="8072494" cy="500066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 smtClean="0"/>
              <a:t>RODZICE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b="1" dirty="0" smtClean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	</a:t>
            </a:r>
            <a:r>
              <a:rPr lang="pl-PL" sz="3800" b="1" dirty="0" smtClean="0"/>
              <a:t>Pragnę również poprawić, tam gdzie się uda, kontakt wychowanka i placówki z rodzicami, oraz aby:</a:t>
            </a:r>
            <a:endParaRPr lang="pl-PL" sz="3800" b="1" dirty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pPr>
              <a:buNone/>
            </a:pPr>
            <a:r>
              <a:rPr lang="pl-PL" dirty="0" smtClean="0"/>
              <a:t>	• </a:t>
            </a:r>
            <a:r>
              <a:rPr lang="pl-PL" dirty="0"/>
              <a:t>mieli poczucie bezpieczeństwa swoich dzieci;</a:t>
            </a:r>
          </a:p>
          <a:p>
            <a:pPr>
              <a:buNone/>
            </a:pPr>
            <a:r>
              <a:rPr lang="pl-PL" dirty="0" smtClean="0"/>
              <a:t>	• </a:t>
            </a:r>
            <a:r>
              <a:rPr lang="pl-PL" dirty="0"/>
              <a:t>otrzymywali na bieżąco informacje o sytuacji </a:t>
            </a:r>
            <a:r>
              <a:rPr lang="pl-PL" dirty="0" smtClean="0"/>
              <a:t>szkolnej   swojego </a:t>
            </a:r>
            <a:r>
              <a:rPr lang="pl-PL" dirty="0"/>
              <a:t>dziecka;</a:t>
            </a:r>
          </a:p>
          <a:p>
            <a:pPr>
              <a:buNone/>
            </a:pPr>
            <a:r>
              <a:rPr lang="pl-PL" dirty="0" smtClean="0"/>
              <a:t>	• </a:t>
            </a:r>
            <a:r>
              <a:rPr lang="pl-PL" dirty="0"/>
              <a:t>współuczestniczyli w kształtowaniu </a:t>
            </a:r>
            <a:r>
              <a:rPr lang="pl-PL" dirty="0" smtClean="0"/>
              <a:t>osobowości ucznia </a:t>
            </a:r>
            <a:r>
              <a:rPr lang="pl-PL" dirty="0"/>
              <a:t>–swojego dziecka;</a:t>
            </a:r>
          </a:p>
          <a:p>
            <a:pPr>
              <a:buNone/>
            </a:pPr>
            <a:r>
              <a:rPr lang="pl-PL" dirty="0" smtClean="0"/>
              <a:t>	• </a:t>
            </a:r>
            <a:r>
              <a:rPr lang="pl-PL" dirty="0"/>
              <a:t>uzyskali psychologiczno – pedagogiczne wsparcie w procesie wychowawczym i edukacyjnym swoich dzieci.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s?kBVO0CnEqiL85CNum6vEsnevcCSBKoHnhQNAe-3LZXU&amp;height=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429132"/>
            <a:ext cx="2381840" cy="226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71438"/>
          </a:xfrm>
        </p:spPr>
        <p:txBody>
          <a:bodyPr>
            <a:normAutofit fontScale="90000"/>
          </a:bodyPr>
          <a:lstStyle/>
          <a:p>
            <a:pPr algn="l"/>
            <a:r>
              <a:rPr lang="pl-PL" sz="3600" b="1" dirty="0" smtClean="0"/>
              <a:t>NAUCZYCIELE i WYCHOWAWCY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442915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3000" dirty="0"/>
              <a:t> </a:t>
            </a:r>
            <a:r>
              <a:rPr lang="pl-PL" sz="3000" b="1" dirty="0" smtClean="0"/>
              <a:t>Sporo </a:t>
            </a:r>
            <a:r>
              <a:rPr lang="pl-PL" sz="3000" b="1" dirty="0"/>
              <a:t>uwagi chciałbym poświęcić kadrze pedagogicznej placówki, aby</a:t>
            </a:r>
            <a:r>
              <a:rPr lang="pl-PL" sz="3000" b="1" dirty="0" smtClean="0"/>
              <a:t>:</a:t>
            </a:r>
            <a:r>
              <a:rPr lang="pl-PL" sz="4100" b="1" dirty="0" smtClean="0"/>
              <a:t>	 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600" dirty="0" smtClean="0"/>
              <a:t>• posiadali możliwość realizacji własnych inicjatyw;</a:t>
            </a:r>
          </a:p>
          <a:p>
            <a:pPr>
              <a:buNone/>
            </a:pPr>
            <a:r>
              <a:rPr lang="pl-PL" sz="2600" dirty="0" smtClean="0"/>
              <a:t>	• </a:t>
            </a:r>
            <a:r>
              <a:rPr lang="pl-PL" sz="2600" dirty="0"/>
              <a:t>mieli szanse osiągać satysfakcję zawodową;</a:t>
            </a:r>
          </a:p>
          <a:p>
            <a:pPr>
              <a:buNone/>
            </a:pPr>
            <a:r>
              <a:rPr lang="pl-PL" sz="2600" dirty="0" smtClean="0"/>
              <a:t>	• </a:t>
            </a:r>
            <a:r>
              <a:rPr lang="pl-PL" sz="2600" dirty="0"/>
              <a:t>byli współtwórcami sukcesów wychowanków;</a:t>
            </a:r>
          </a:p>
          <a:p>
            <a:pPr>
              <a:buNone/>
            </a:pPr>
            <a:r>
              <a:rPr lang="pl-PL" sz="2600" dirty="0" smtClean="0"/>
              <a:t>	• </a:t>
            </a:r>
            <a:r>
              <a:rPr lang="pl-PL" sz="2600" dirty="0"/>
              <a:t>tworzyli atmosferę sprzyjającą rozwojowi wychowanka;</a:t>
            </a:r>
          </a:p>
          <a:p>
            <a:pPr>
              <a:buNone/>
            </a:pPr>
            <a:r>
              <a:rPr lang="pl-PL" sz="2600" dirty="0" smtClean="0"/>
              <a:t>	• </a:t>
            </a:r>
            <a:r>
              <a:rPr lang="pl-PL" sz="2600" dirty="0"/>
              <a:t>budowali obraz własnej osoby w oparciu o rzetelną samoocenę;</a:t>
            </a:r>
          </a:p>
          <a:p>
            <a:pPr>
              <a:buNone/>
            </a:pPr>
            <a:r>
              <a:rPr lang="pl-PL" sz="2600" dirty="0" smtClean="0"/>
              <a:t>	• </a:t>
            </a:r>
            <a:r>
              <a:rPr lang="pl-PL" sz="2600" dirty="0"/>
              <a:t>inspirowali wychowanków do podejmowania różnorodnych zadań;</a:t>
            </a:r>
          </a:p>
          <a:p>
            <a:pPr>
              <a:buNone/>
            </a:pPr>
            <a:r>
              <a:rPr lang="pl-PL" sz="3600" dirty="0" smtClean="0"/>
              <a:t>	</a:t>
            </a:r>
            <a:endParaRPr lang="pl-PL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s?LhCxwlMvlRGuYZ4G_tmyk6yyESnmdFIaVYygXlsXzIY&amp;height=1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3428992" cy="241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58280" y="274638"/>
            <a:ext cx="71438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428868"/>
            <a:ext cx="8186766" cy="407196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• </a:t>
            </a:r>
            <a:r>
              <a:rPr lang="pl-PL" sz="3000" dirty="0" smtClean="0"/>
              <a:t>kształtowali umiejętności współdziałania w grupie, uczyli wychowanków kompromisu i tolerancji;</a:t>
            </a:r>
          </a:p>
          <a:p>
            <a:pPr>
              <a:buNone/>
            </a:pPr>
            <a:r>
              <a:rPr lang="pl-PL" sz="3000" dirty="0" smtClean="0"/>
              <a:t>	• podtrzymywali i rozwijali zainteresowania uczniów;</a:t>
            </a:r>
          </a:p>
          <a:p>
            <a:pPr>
              <a:buNone/>
            </a:pPr>
            <a:r>
              <a:rPr lang="pl-PL" sz="3000" dirty="0" smtClean="0"/>
              <a:t>	• kreowali sytuacje, w których wychowanek rozwija wszystkie sfery swojej osobowości;</a:t>
            </a:r>
          </a:p>
          <a:p>
            <a:pPr>
              <a:buNone/>
            </a:pPr>
            <a:r>
              <a:rPr lang="pl-PL" sz="3000" dirty="0" smtClean="0"/>
              <a:t>	• zaszczepiali postawy pozytywnego i zrównoważonego reagowania w sytuacjach trudnych;</a:t>
            </a:r>
          </a:p>
          <a:p>
            <a:pPr>
              <a:buNone/>
            </a:pPr>
            <a:r>
              <a:rPr lang="pl-PL" sz="3000" dirty="0" smtClean="0"/>
              <a:t>	• wspólnie z rodzicami kształtowali młode pokolenie.</a:t>
            </a:r>
          </a:p>
          <a:p>
            <a:endParaRPr lang="pl-PL" sz="3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b="1" dirty="0" smtClean="0"/>
              <a:t>OBSZARY PRACY SZKOŁY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857232"/>
            <a:ext cx="8858312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 </a:t>
            </a:r>
            <a:endParaRPr lang="pl-PL" dirty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sz="3900" b="1" dirty="0" smtClean="0"/>
              <a:t>DYDAKTYKA</a:t>
            </a:r>
            <a:r>
              <a:rPr lang="pl-PL" sz="3900" b="1" dirty="0"/>
              <a:t>:</a:t>
            </a:r>
            <a:endParaRPr lang="pl-PL" sz="3900" dirty="0"/>
          </a:p>
          <a:p>
            <a:pPr>
              <a:buNone/>
            </a:pPr>
            <a:r>
              <a:rPr lang="pl-PL" sz="3900" dirty="0" smtClean="0"/>
              <a:t>	</a:t>
            </a:r>
            <a:r>
              <a:rPr lang="pl-PL" sz="3900" dirty="0"/>
              <a:t> </a:t>
            </a:r>
          </a:p>
          <a:p>
            <a:pPr algn="ctr">
              <a:buNone/>
            </a:pPr>
            <a:r>
              <a:rPr lang="pl-PL" dirty="0" smtClean="0"/>
              <a:t>	CEL </a:t>
            </a:r>
            <a:r>
              <a:rPr lang="pl-PL" dirty="0"/>
              <a:t>STRATEGICZNY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pPr algn="ctr">
              <a:buNone/>
            </a:pPr>
            <a:r>
              <a:rPr lang="pl-PL" b="1" dirty="0" smtClean="0"/>
              <a:t>	PLACÓWKA </a:t>
            </a:r>
            <a:r>
              <a:rPr lang="pl-PL" b="1" dirty="0"/>
              <a:t>STWARZA MŁODYM LUDZIOM MOŻLIWOŚĆ NADROBIENIA BRAKÓW EDUKACYJNYCH, UKOŃCZENIA SZKOŁY, ROZWIJANIE ZAINTERESOWAŃ I </a:t>
            </a:r>
            <a:r>
              <a:rPr lang="pl-PL" b="1" dirty="0" smtClean="0"/>
              <a:t>UZDOLNIEŃ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9218" name="Picture 2" descr="is?uWVQHwWYG-5qliZb302gSAq1rleQotP08Gq_jU-jyvs&amp;height=1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928670"/>
            <a:ext cx="3646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CELE OPERACYJNE:</a:t>
            </a:r>
            <a:br>
              <a:rPr lang="pl-PL" sz="4000" b="1" dirty="0" smtClean="0"/>
            </a:b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1</a:t>
            </a:r>
            <a:r>
              <a:rPr lang="pl-PL" dirty="0"/>
              <a:t>. Indywidualizacja nauczania.</a:t>
            </a:r>
          </a:p>
          <a:p>
            <a:pPr>
              <a:buNone/>
            </a:pPr>
            <a:r>
              <a:rPr lang="pl-PL" dirty="0" smtClean="0"/>
              <a:t>	2</a:t>
            </a:r>
            <a:r>
              <a:rPr lang="pl-PL" dirty="0"/>
              <a:t>. Stworzenie warunków uczenia się dzieciom o </a:t>
            </a:r>
            <a:r>
              <a:rPr lang="pl-PL" dirty="0" smtClean="0"/>
              <a:t>specjalnych potrzebach </a:t>
            </a:r>
            <a:r>
              <a:rPr lang="pl-PL" dirty="0"/>
              <a:t>edukacyjnych.</a:t>
            </a:r>
          </a:p>
          <a:p>
            <a:pPr>
              <a:buNone/>
            </a:pPr>
            <a:r>
              <a:rPr lang="pl-PL" dirty="0" smtClean="0"/>
              <a:t>	3</a:t>
            </a:r>
            <a:r>
              <a:rPr lang="pl-PL" dirty="0"/>
              <a:t>. </a:t>
            </a:r>
            <a:r>
              <a:rPr lang="pl-PL" dirty="0" smtClean="0"/>
              <a:t>Zorganizowanie </a:t>
            </a:r>
            <a:r>
              <a:rPr lang="pl-PL" dirty="0"/>
              <a:t>pomocy psychologiczno pedagogicznej i socjoterapeutycznej.</a:t>
            </a:r>
          </a:p>
          <a:p>
            <a:pPr>
              <a:buNone/>
            </a:pPr>
            <a:r>
              <a:rPr lang="pl-PL" dirty="0" smtClean="0"/>
              <a:t>	4</a:t>
            </a:r>
            <a:r>
              <a:rPr lang="pl-PL" dirty="0"/>
              <a:t>. Stworzenie warunków i procedur do szybkiej adaptacji nowych wychowanków.</a:t>
            </a:r>
          </a:p>
          <a:p>
            <a:pPr>
              <a:buNone/>
            </a:pPr>
            <a:r>
              <a:rPr lang="pl-PL" dirty="0" smtClean="0"/>
              <a:t>	5</a:t>
            </a:r>
            <a:r>
              <a:rPr lang="pl-PL" dirty="0"/>
              <a:t>. Stworzenie warunków rozwoju osobowości i indywidualnych zainteresowań poprzez stosowanie różnorodności metod i form pracy z uczniem.</a:t>
            </a:r>
          </a:p>
          <a:p>
            <a:pPr>
              <a:buNone/>
            </a:pPr>
            <a:r>
              <a:rPr lang="pl-PL" dirty="0" smtClean="0"/>
              <a:t>	6</a:t>
            </a:r>
            <a:r>
              <a:rPr lang="pl-PL" dirty="0"/>
              <a:t>. Możliwość śródrocznej promocji ucznia z wieloletnim opóźnieniem szkolnym, czyli ukończenie w ciągu jednego roku szkolnego dwóch klas.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b="1" dirty="0" smtClean="0"/>
              <a:t>OPIEKA I WYCHOWANIE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pPr algn="ctr">
              <a:buNone/>
            </a:pPr>
            <a:r>
              <a:rPr lang="pl-PL" dirty="0" smtClean="0"/>
              <a:t>	 			CEL </a:t>
            </a:r>
            <a:r>
              <a:rPr lang="pl-PL" dirty="0"/>
              <a:t>STRATEGICZNY: </a:t>
            </a:r>
          </a:p>
          <a:p>
            <a:pPr algn="ctr">
              <a:buNone/>
            </a:pPr>
            <a:r>
              <a:rPr lang="pl-PL" dirty="0"/>
              <a:t> </a:t>
            </a:r>
          </a:p>
          <a:p>
            <a:pPr algn="ctr">
              <a:buNone/>
            </a:pPr>
            <a:r>
              <a:rPr lang="pl-PL" b="1" dirty="0" smtClean="0"/>
              <a:t>	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PLACÓWKA </a:t>
            </a:r>
            <a:r>
              <a:rPr lang="pl-PL" b="1" dirty="0"/>
              <a:t>TWORZY OPTYMALNE WARUNKI DO WYCHOWYWANIA DZIECKA MAJĄCEGO PROBLEMY RODZINNE, ZAGROŻONEGO NIEDOSTOSOWANIEM SPOŁECZNYM I WYMAGAJĄCEGO WSPARCIA O CHARAKTERZE  </a:t>
            </a:r>
            <a:r>
              <a:rPr lang="pl-PL" b="1" dirty="0" smtClean="0"/>
              <a:t>RESOCJALIZACYJNYM </a:t>
            </a:r>
            <a:r>
              <a:rPr lang="pl-PL" b="1" dirty="0"/>
              <a:t>I </a:t>
            </a:r>
            <a:r>
              <a:rPr lang="pl-PL" b="1" dirty="0" smtClean="0"/>
              <a:t>SOCJOTERAPEUTYCZNYM</a:t>
            </a:r>
            <a:endParaRPr lang="pl-PL" dirty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10242" name="Picture 2" descr="is?vU51QSVg-t_zgSdTjdbaEcZ-qlUxtcu3xRS4FExvOEg&amp;height=1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709" y="1000108"/>
            <a:ext cx="352605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42862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CELE OPERACYJNE</a:t>
            </a:r>
            <a:r>
              <a:rPr lang="pl-PL" sz="3600" dirty="0" smtClean="0"/>
              <a:t>: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142984"/>
            <a:ext cx="8543956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</a:t>
            </a:r>
            <a:r>
              <a:rPr lang="pl-PL" dirty="0" smtClean="0"/>
              <a:t>	</a:t>
            </a:r>
            <a:r>
              <a:rPr lang="pl-PL" sz="2600" dirty="0" smtClean="0"/>
              <a:t>1</a:t>
            </a:r>
            <a:r>
              <a:rPr lang="pl-PL" sz="2600" dirty="0"/>
              <a:t>. Realizacja Programu Wychowawczego MOW w Rudach.</a:t>
            </a:r>
          </a:p>
          <a:p>
            <a:pPr>
              <a:buNone/>
            </a:pPr>
            <a:r>
              <a:rPr lang="pl-PL" sz="2600" dirty="0" smtClean="0"/>
              <a:t>	2</a:t>
            </a:r>
            <a:r>
              <a:rPr lang="pl-PL" sz="2600" dirty="0"/>
              <a:t>. Realizacja Programu Profilaktyki.</a:t>
            </a:r>
          </a:p>
          <a:p>
            <a:pPr>
              <a:buNone/>
            </a:pPr>
            <a:r>
              <a:rPr lang="pl-PL" sz="2600" dirty="0" smtClean="0"/>
              <a:t>	3</a:t>
            </a:r>
            <a:r>
              <a:rPr lang="pl-PL" sz="2600" dirty="0"/>
              <a:t>. Realizacja Indywidualnego Programu Resocjalizacji (IPR).</a:t>
            </a:r>
          </a:p>
          <a:p>
            <a:pPr>
              <a:buNone/>
            </a:pPr>
            <a:r>
              <a:rPr lang="pl-PL" sz="2600" dirty="0" smtClean="0"/>
              <a:t>	4</a:t>
            </a:r>
            <a:r>
              <a:rPr lang="pl-PL" sz="2600" dirty="0"/>
              <a:t>. Akcentowanie podmiotowości ucznia i rozwijanie jego odpowiedzialności za podejmowane działania.</a:t>
            </a:r>
          </a:p>
          <a:p>
            <a:endParaRPr lang="pl-PL" sz="2800" dirty="0"/>
          </a:p>
          <a:p>
            <a:pPr>
              <a:buNone/>
            </a:pPr>
            <a:r>
              <a:rPr lang="pl-PL" sz="2800" b="1" dirty="0"/>
              <a:t> </a:t>
            </a:r>
            <a:endParaRPr lang="pl-PL" sz="2800" dirty="0"/>
          </a:p>
          <a:p>
            <a:endParaRPr lang="pl-PL" dirty="0"/>
          </a:p>
        </p:txBody>
      </p:sp>
      <p:pic>
        <p:nvPicPr>
          <p:cNvPr id="11266" name="Picture 2" descr="is?VEGwh1E4n4e_3YQ_YvIpKVl782ujpWZbD5zvSUgbXfU&amp;height=2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00438"/>
            <a:ext cx="1966916" cy="292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25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	5. Stworzenie warunków optymalnego rozwoju dzieci ze specjalnymi potrzebami edukacyjnymi.</a:t>
            </a:r>
          </a:p>
          <a:p>
            <a:pPr>
              <a:buNone/>
            </a:pPr>
            <a:r>
              <a:rPr lang="pl-PL" dirty="0" smtClean="0"/>
              <a:t>	a. organizowanie zajęć dydaktycznych, profilaktyczno-wychowawczych, terapeutycznych i resocjalizacyjnych, umożliwiających nabywanie umiejętności życiowych ułatwiających prawidłowe funkcjonowanie w środowisku rodzinnym i społecznym;</a:t>
            </a:r>
          </a:p>
          <a:p>
            <a:pPr>
              <a:buNone/>
            </a:pPr>
            <a:r>
              <a:rPr lang="pl-PL" dirty="0" smtClean="0"/>
              <a:t>	b. pomoc w planowaniu kariery edukacyjnej i zawodowej z uwzględnieniem możliwości i zainteresowań wychowanków;</a:t>
            </a:r>
          </a:p>
          <a:p>
            <a:pPr>
              <a:buNone/>
            </a:pPr>
            <a:r>
              <a:rPr lang="pl-PL" dirty="0" smtClean="0"/>
              <a:t>	c. udzielanie pomocy rodzicom (prawnym opiekunom) w zakresie doskonalenia umiejętności niezbędnych we wspieraniu rozwoju dzieci i młodzieży, w szczególności w zakresie rozwijania potencjalnych możliwości oraz unikania zachowań ryzykownych.</a:t>
            </a:r>
          </a:p>
          <a:p>
            <a:pPr>
              <a:buNone/>
            </a:pPr>
            <a:r>
              <a:rPr lang="pl-PL" dirty="0" smtClean="0"/>
              <a:t> </a:t>
            </a:r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is?-_aDBhwGF98GDD6yP8L0zAt5CwNliRKDyQ4VUqJng2c&amp;height=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00372"/>
            <a:ext cx="252526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is?rsPeX0TiawQSUHawxmqHBgDDnrWbEHsx9G2Aah5U9QI&amp;height=2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357430"/>
            <a:ext cx="412554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357158" y="214290"/>
            <a:ext cx="8329642" cy="60348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215106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sz="3600" b="1" dirty="0" smtClean="0"/>
              <a:t>,,</a:t>
            </a:r>
            <a:r>
              <a:rPr lang="pl-PL" sz="3600" b="1" dirty="0"/>
              <a:t>Nie jest ważne w życiu, żeby nie upaść, ale żeby podnieść się po każdym upadku”.</a:t>
            </a:r>
          </a:p>
          <a:p>
            <a:pPr algn="r">
              <a:buNone/>
            </a:pPr>
            <a:r>
              <a:rPr lang="pl-PL" sz="4400" b="1" dirty="0" smtClean="0"/>
              <a:t>	</a:t>
            </a:r>
            <a:r>
              <a:rPr lang="pl-PL" sz="2800" dirty="0" smtClean="0"/>
              <a:t>/Nelson Mandela/</a:t>
            </a:r>
          </a:p>
          <a:p>
            <a:pPr algn="ctr">
              <a:buNone/>
            </a:pPr>
            <a:endParaRPr lang="pl-PL" sz="4400" b="1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428596" y="214290"/>
            <a:ext cx="8258204" cy="603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6215106"/>
          </a:xfrm>
        </p:spPr>
        <p:txBody>
          <a:bodyPr/>
          <a:lstStyle/>
          <a:p>
            <a:pPr algn="ctr">
              <a:buNone/>
            </a:pPr>
            <a:r>
              <a:rPr lang="pl-PL" sz="4000" b="1" i="1" dirty="0" smtClean="0"/>
              <a:t>Przede </a:t>
            </a:r>
            <a:r>
              <a:rPr lang="pl-PL" sz="4000" b="1" i="1" dirty="0"/>
              <a:t>wszystkim należy uczyć dziecko patrzeć, rozumować i kochać, potem dopiero uczy się je czytać; należy nauczyć młodzieńca chcieć i móc działać, a nie tylko wiele wiedzieć i </a:t>
            </a:r>
            <a:r>
              <a:rPr lang="pl-PL" sz="4000" b="1" i="1" dirty="0" smtClean="0"/>
              <a:t>umieć</a:t>
            </a:r>
            <a:endParaRPr lang="pl-PL" sz="4000" b="1" i="1" dirty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/</a:t>
            </a:r>
            <a:r>
              <a:rPr lang="pl-PL" dirty="0"/>
              <a:t>Janusz Korczak/</a:t>
            </a:r>
          </a:p>
          <a:p>
            <a:endParaRPr lang="pl-PL" dirty="0"/>
          </a:p>
        </p:txBody>
      </p:sp>
      <p:pic>
        <p:nvPicPr>
          <p:cNvPr id="3074" name="Picture 2" descr="is?qGdRFAnXwwzwLvdJ5GA8ZgHgZvPpfG8wHsP0iCTF5E8&amp;height=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22852"/>
            <a:ext cx="2428892" cy="3165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MODEL ABSOLWENTA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Pragnę, aby wychowanek kończący szkołę i powracający do domu: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sz="2400" dirty="0"/>
              <a:t>• posiadał teoretyczną wiedzę z przedmiotów objętych programem nauczania i potrafił ją przede wszystkim praktycznie wykorzystać;</a:t>
            </a:r>
          </a:p>
          <a:p>
            <a:pPr>
              <a:buNone/>
            </a:pPr>
            <a:r>
              <a:rPr lang="pl-PL" sz="2400" dirty="0"/>
              <a:t>• realizował swoje zainteresowania i pasje;</a:t>
            </a:r>
          </a:p>
          <a:p>
            <a:pPr>
              <a:buNone/>
            </a:pPr>
            <a:r>
              <a:rPr lang="pl-PL" sz="2400" dirty="0"/>
              <a:t>• był asertywnym wobec zagrożeń otaczającego świata, odrzucał szkodliwe propozycje spędzania czasu;</a:t>
            </a:r>
          </a:p>
          <a:p>
            <a:pPr>
              <a:buNone/>
            </a:pPr>
            <a:r>
              <a:rPr lang="pl-PL" sz="2400" dirty="0"/>
              <a:t>• był człowiekiem kulturalnym, umiejącym zachować się stosownie do sytuacji;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3966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14356"/>
            <a:ext cx="8501122" cy="5643602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• obdarzał szacunkiem innych i samego siebie;</a:t>
            </a:r>
          </a:p>
          <a:p>
            <a:pPr>
              <a:buNone/>
            </a:pPr>
            <a:r>
              <a:rPr lang="pl-PL" sz="2400" dirty="0" smtClean="0"/>
              <a:t>• dbał o swoje zdrowie, rozwój;</a:t>
            </a:r>
          </a:p>
          <a:p>
            <a:pPr>
              <a:buNone/>
            </a:pPr>
            <a:r>
              <a:rPr lang="pl-PL" sz="2400" dirty="0" smtClean="0"/>
              <a:t>• umiał „patrzeć w przyszłość”;</a:t>
            </a:r>
          </a:p>
          <a:p>
            <a:pPr>
              <a:buNone/>
            </a:pPr>
            <a:r>
              <a:rPr lang="pl-PL" sz="2400" dirty="0" smtClean="0"/>
              <a:t>• odznaczał się tolerancją, empatią, poczuciem sprawiedliwości, lojalnością i odwagą w walce ze złem i opowiadaniu się po stronie prawdy i dobra;</a:t>
            </a:r>
          </a:p>
          <a:p>
            <a:pPr>
              <a:buNone/>
            </a:pPr>
            <a:r>
              <a:rPr lang="pl-PL" sz="2400" dirty="0" smtClean="0"/>
              <a:t>• charakteryzował się życiową mądrością;</a:t>
            </a:r>
          </a:p>
          <a:p>
            <a:pPr>
              <a:buNone/>
            </a:pPr>
            <a:r>
              <a:rPr lang="pl-PL" sz="2400" dirty="0" smtClean="0"/>
              <a:t>• kształtował odpowiednio swój charakter, mnożąc zalety i eliminując wady;</a:t>
            </a:r>
          </a:p>
          <a:p>
            <a:pPr>
              <a:buNone/>
            </a:pPr>
            <a:r>
              <a:rPr lang="pl-PL" sz="2400" dirty="0" smtClean="0"/>
              <a:t>• potrafił odpowiedzialnie podejmować decyzje (umiał przewidywać konsekwencje).</a:t>
            </a:r>
          </a:p>
          <a:p>
            <a:endParaRPr lang="pl-PL" dirty="0"/>
          </a:p>
        </p:txBody>
      </p:sp>
      <p:pic>
        <p:nvPicPr>
          <p:cNvPr id="13314" name="Picture 2" descr="is?coVFIAhGv5FzjvAzhUMxYVzQ2WatcMZN99sZpALx_WU&amp;height=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000108"/>
            <a:ext cx="2612458" cy="1681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KADRA PLACÓWKI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43536"/>
          </a:xfrm>
        </p:spPr>
        <p:txBody>
          <a:bodyPr/>
          <a:lstStyle/>
          <a:p>
            <a:pPr>
              <a:buNone/>
            </a:pPr>
            <a:r>
              <a:rPr lang="pl-PL" dirty="0"/>
              <a:t> </a:t>
            </a:r>
            <a:r>
              <a:rPr lang="pl-PL" dirty="0" smtClean="0"/>
              <a:t>CEL </a:t>
            </a:r>
            <a:r>
              <a:rPr lang="pl-PL" dirty="0"/>
              <a:t>STRATEGICZNY:</a:t>
            </a:r>
          </a:p>
          <a:p>
            <a:pPr>
              <a:buNone/>
            </a:pPr>
            <a:r>
              <a:rPr lang="pl-PL" dirty="0"/>
              <a:t> </a:t>
            </a:r>
            <a:endParaRPr lang="pl-PL" dirty="0" smtClean="0"/>
          </a:p>
          <a:p>
            <a:pPr algn="ctr">
              <a:buNone/>
            </a:pPr>
            <a:r>
              <a:rPr lang="pl-PL" sz="3600" b="1" dirty="0" smtClean="0"/>
              <a:t>SZKOŁA </a:t>
            </a:r>
            <a:r>
              <a:rPr lang="pl-PL" sz="3600" b="1" dirty="0"/>
              <a:t>ZAPEWNIA ROZWÓJ OSOBOWY I ZAWODOWY PRACOWNIKOM </a:t>
            </a:r>
            <a:endParaRPr lang="pl-PL" sz="3600" dirty="0"/>
          </a:p>
          <a:p>
            <a:pPr algn="ctr"/>
            <a:endParaRPr lang="pl-PL" sz="3600" dirty="0"/>
          </a:p>
        </p:txBody>
      </p:sp>
      <p:pic>
        <p:nvPicPr>
          <p:cNvPr id="14338" name="Picture 2" descr="is?0xrva5fbHC_2MezLoZFHj1nxcqNTe0ceNBW4ZVBYHFk&amp;height=2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738214"/>
            <a:ext cx="3720756" cy="247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s?kI6iTduIu40QSFqMRxWhW9jV8hBOMxZBwdlPMKW_MOk&amp;height=3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143248"/>
            <a:ext cx="2314575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CELE OPERACYJNE: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071546"/>
            <a:ext cx="8786874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 smtClean="0"/>
              <a:t>	1</a:t>
            </a:r>
            <a:r>
              <a:rPr lang="pl-PL" dirty="0"/>
              <a:t>. Będę budował atmosferę szacunku, zaufania i wzajemnej współpracy wśród kadry pedagogicznej oraz pozostałych pracowników placówki.</a:t>
            </a:r>
          </a:p>
          <a:p>
            <a:pPr>
              <a:buNone/>
            </a:pPr>
            <a:r>
              <a:rPr lang="pl-PL" dirty="0" smtClean="0"/>
              <a:t>	2</a:t>
            </a:r>
            <a:r>
              <a:rPr lang="pl-PL" dirty="0"/>
              <a:t>. Wprowadzę możliwość doskonalenie zawodowych umiejętności nauczycieli.</a:t>
            </a:r>
          </a:p>
          <a:p>
            <a:pPr>
              <a:buNone/>
            </a:pPr>
            <a:r>
              <a:rPr lang="pl-PL" dirty="0" smtClean="0"/>
              <a:t>	3</a:t>
            </a:r>
            <a:r>
              <a:rPr lang="pl-PL" dirty="0"/>
              <a:t>. Podniosę  jakość, w obszarze zarządzania w placówce.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s?PQwN7F7gDCEU6Fxr5sFnP30rVA2qLQbXNoxgTFZcdkQ&amp;height=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857628"/>
            <a:ext cx="437200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BAZA OŚRODKA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357850"/>
          </a:xfrm>
        </p:spPr>
        <p:txBody>
          <a:bodyPr/>
          <a:lstStyle/>
          <a:p>
            <a:pPr>
              <a:buNone/>
            </a:pPr>
            <a:r>
              <a:rPr lang="pl-PL" dirty="0"/>
              <a:t> </a:t>
            </a:r>
            <a:r>
              <a:rPr lang="pl-PL" dirty="0" smtClean="0"/>
              <a:t>CEL </a:t>
            </a:r>
            <a:r>
              <a:rPr lang="pl-PL" dirty="0"/>
              <a:t>STRATEGICZNY:</a:t>
            </a:r>
          </a:p>
          <a:p>
            <a:pPr algn="ctr"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  <a:r>
              <a:rPr lang="pl-PL" b="1" dirty="0" smtClean="0"/>
              <a:t>SZKOŁA </a:t>
            </a:r>
            <a:r>
              <a:rPr lang="pl-PL" b="1" dirty="0"/>
              <a:t>WYKORZYSTUJE DOSTĘPNE ZAPLECZE, W CELU ZAPEWNIENIA OPTYMALNYCH WARUNKÓW DLA EDUKACJI I RESOCJALIZACJI WYCHOWANKÓW.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42852"/>
            <a:ext cx="3214710" cy="241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b="1" dirty="0" smtClean="0"/>
              <a:t>CELE OPERACYJNE</a:t>
            </a:r>
            <a:r>
              <a:rPr lang="pl-PL" b="1" dirty="0" smtClean="0"/>
              <a:t>: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/>
              <a:t> </a:t>
            </a:r>
            <a:endParaRPr lang="pl-PL" dirty="0" smtClean="0"/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/>
              <a:t>. Zapewnię właściwe warunki bytowe i socjalne wychowankom.</a:t>
            </a:r>
          </a:p>
          <a:p>
            <a:pPr>
              <a:buNone/>
            </a:pPr>
            <a:r>
              <a:rPr lang="pl-PL" dirty="0"/>
              <a:t>2. Będę dbał o estetykę budynku i otoczenia.</a:t>
            </a:r>
          </a:p>
          <a:p>
            <a:pPr>
              <a:buNone/>
            </a:pPr>
            <a:r>
              <a:rPr lang="pl-PL" dirty="0" smtClean="0"/>
              <a:t>3. Wzbogacę </a:t>
            </a:r>
            <a:r>
              <a:rPr lang="pl-PL" dirty="0"/>
              <a:t>wyposażenia szkoły w pomoce specjalistyczne i materiały niezbędne do prawidłowego przebiegu procesu kształcenia, socjoterapii i resocjalizacji uczniów.</a:t>
            </a:r>
          </a:p>
          <a:p>
            <a:pPr>
              <a:buNone/>
            </a:pPr>
            <a:r>
              <a:rPr lang="pl-PL" dirty="0"/>
              <a:t>4. Racjonalnie będę gospodarował zasobami finansowymi.</a:t>
            </a:r>
          </a:p>
          <a:p>
            <a:pPr>
              <a:buNone/>
            </a:pPr>
            <a:r>
              <a:rPr lang="pl-PL" dirty="0"/>
              <a:t>5. Będę poszukiwał dodatkowych źródeł finansowania.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034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WSPÓŁPRACA ZE ŚRODOWISKIEM LOKALNYM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CEL </a:t>
            </a:r>
            <a:r>
              <a:rPr lang="pl-PL" dirty="0"/>
              <a:t>STRATEGICZNY: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pPr algn="ctr">
              <a:buNone/>
            </a:pPr>
            <a:r>
              <a:rPr lang="pl-PL" b="1" dirty="0" smtClean="0"/>
              <a:t>	SZKOŁA </a:t>
            </a:r>
            <a:r>
              <a:rPr lang="pl-PL" b="1" dirty="0"/>
              <a:t>WSPÓŁPRACUJE ZE SPOŁECZNOŚCIĄ LOKALNĄ W CELU PODTRZYMYWANIA DOBRYCH WZAJEMNYCH RELACJI ORAZ PROMUJE AKTYWNE PARTNERSTWO POMIĘDZY DOMEM I SZKOŁĄ.</a:t>
            </a:r>
            <a:endParaRPr lang="pl-PL" dirty="0"/>
          </a:p>
          <a:p>
            <a:pPr algn="ctr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18434" name="Picture 2" descr="is?63DQjeV2VndPSjOtvIN9lxyGB_EqVUJrlR8RpMOuPnI&amp;height=1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357298"/>
            <a:ext cx="32480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868346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CELE OPERACYJNE:</a:t>
            </a:r>
            <a:br>
              <a:rPr lang="pl-PL" sz="4000" b="1" dirty="0" smtClean="0"/>
            </a:br>
            <a:r>
              <a:rPr lang="pl-PL" b="1" dirty="0" smtClean="0"/>
              <a:t> 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>
              <a:buNone/>
            </a:pPr>
            <a:r>
              <a:rPr lang="pl-PL" dirty="0" smtClean="0"/>
              <a:t>1</a:t>
            </a:r>
            <a:r>
              <a:rPr lang="pl-PL" dirty="0"/>
              <a:t>. Podtrzymam życzliwą atmosferę wokół szkoły w środowisku lokalnym.</a:t>
            </a:r>
          </a:p>
          <a:p>
            <a:pPr>
              <a:buNone/>
            </a:pPr>
            <a:r>
              <a:rPr lang="pl-PL" dirty="0"/>
              <a:t>2. Będę nadal współpracował z instytucjami i organizacjami pozaszkolnymi w regionie.</a:t>
            </a:r>
          </a:p>
          <a:p>
            <a:pPr>
              <a:buNone/>
            </a:pPr>
            <a:r>
              <a:rPr lang="pl-PL" dirty="0"/>
              <a:t>3. Postaram się udoskonalić współpracę z rodzicami.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  <p:pic>
        <p:nvPicPr>
          <p:cNvPr id="21506" name="Picture 2" descr="is?PMCWg2mZ187n_tK4911Z8_B5WXjCymzj5WrRbp2YuuY&amp;height=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14290"/>
            <a:ext cx="2057402" cy="189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s?Pyj2nGiNf-2spqCvmW57f-hCx9ztkWmtFObegcKnbek&amp;height=2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86255"/>
            <a:ext cx="3605215" cy="213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Autofit/>
          </a:bodyPr>
          <a:lstStyle/>
          <a:p>
            <a:r>
              <a:rPr lang="pl-PL" b="1" dirty="0" smtClean="0"/>
              <a:t>Następne etapy zmian to: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500594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• </a:t>
            </a:r>
            <a:r>
              <a:rPr lang="pl-PL" dirty="0"/>
              <a:t>rozpoznanie stanu początkowego,</a:t>
            </a:r>
          </a:p>
          <a:p>
            <a:pPr>
              <a:buNone/>
            </a:pPr>
            <a:r>
              <a:rPr lang="pl-PL" dirty="0"/>
              <a:t>• identyfikacja czynników sprzyjających,</a:t>
            </a:r>
          </a:p>
          <a:p>
            <a:pPr>
              <a:buNone/>
            </a:pPr>
            <a:r>
              <a:rPr lang="pl-PL" dirty="0"/>
              <a:t>• określenie ograniczeń,</a:t>
            </a:r>
          </a:p>
          <a:p>
            <a:pPr>
              <a:buNone/>
            </a:pPr>
            <a:r>
              <a:rPr lang="pl-PL" dirty="0"/>
              <a:t>• wybór taktyki i sposobów postępowania,</a:t>
            </a:r>
          </a:p>
          <a:p>
            <a:pPr>
              <a:buNone/>
            </a:pPr>
            <a:r>
              <a:rPr lang="pl-PL" dirty="0"/>
              <a:t>• kontrola procesów i wyników.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INNOWACJE</a:t>
            </a:r>
            <a:br>
              <a:rPr lang="pl-PL" sz="3600" b="1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85860"/>
            <a:ext cx="8372476" cy="48403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Projekt gimnazjalny  - góry – sprzątanie i naprawa szlaków.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Projekt ekologiczny.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Dogoterapia jako terapia wspierająca.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Współpraca z SOSW w Rybniku.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Współpraca ze szkołami i instytucjami w Rudach i Kuźni Raciborskiej oraz parafiami.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Cykl wycieczek – pielgrzymek „Szlakiem bł. papieża Jana Pawła II”.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Wieczornica ku czci Jana Pawła II.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71380"/>
            <a:ext cx="3214678" cy="241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pl-PL" sz="5400" b="1" dirty="0" smtClean="0"/>
              <a:t>MISJA SZKOŁY: </a:t>
            </a:r>
            <a:r>
              <a:rPr lang="pl-PL" sz="5400" dirty="0" smtClean="0"/>
              <a:t/>
            </a:r>
            <a:br>
              <a:rPr lang="pl-PL" sz="5400" dirty="0" smtClean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Misją </a:t>
            </a:r>
            <a:r>
              <a:rPr lang="pl-PL" dirty="0"/>
              <a:t>Młodzieżowego Ośrodka Wychowawczego jest przywracanie do społeczeństwa młodzieży niedostosowanej społecznie poprzez ukształtowanie takich cech jej zachowania i osobowości, które będą jej gwarantować optymalne uspołecznienie i twórcze funkcjonowanie w społeczeństwie. 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397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507209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Dziennik elektroniczny.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Zawody sportowe wykorzystując nowe boisko.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Zaangażowanie w festyny.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Zaangażowanie w WOŚP.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Współpraca przy organizacji przeglądu piosenki religijnej „Spotkałem Pana”.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Kursy doszkalające i  zawodowe dla uczniów i nauczycieli.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r>
              <a:rPr lang="pl-PL" dirty="0" smtClean="0"/>
              <a:t>Spotkania z „Ciekawymi Ludźmi”.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smtClean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358346" y="274638"/>
            <a:ext cx="142875" cy="825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900" b="1" dirty="0" smtClean="0"/>
              <a:t>	W </a:t>
            </a:r>
            <a:r>
              <a:rPr lang="pl-PL" sz="3900" b="1" dirty="0"/>
              <a:t>systemie wewnątrzszkolnym</a:t>
            </a:r>
            <a:r>
              <a:rPr lang="pl-PL" sz="3900" b="1" dirty="0" smtClean="0"/>
              <a:t>, </a:t>
            </a:r>
            <a:r>
              <a:rPr lang="pl-PL" sz="3900" b="1" dirty="0"/>
              <a:t>ważnymi elementami będą: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• </a:t>
            </a:r>
            <a:r>
              <a:rPr lang="pl-PL" dirty="0"/>
              <a:t>porozumienie co do wartości i ich hierarchizacja,</a:t>
            </a:r>
          </a:p>
          <a:p>
            <a:pPr>
              <a:buNone/>
            </a:pPr>
            <a:r>
              <a:rPr lang="pl-PL" dirty="0"/>
              <a:t>• współzależność, solidarność i współdziałanie,</a:t>
            </a:r>
          </a:p>
          <a:p>
            <a:pPr>
              <a:buNone/>
            </a:pPr>
            <a:r>
              <a:rPr lang="pl-PL" dirty="0"/>
              <a:t>• ograniczenie zagrożeń moralnych i fizycznych,</a:t>
            </a:r>
          </a:p>
          <a:p>
            <a:pPr>
              <a:buNone/>
            </a:pPr>
            <a:r>
              <a:rPr lang="pl-PL" dirty="0"/>
              <a:t>• dominacja uczenia się nad nauczaniem,</a:t>
            </a:r>
          </a:p>
          <a:p>
            <a:pPr>
              <a:buNone/>
            </a:pPr>
            <a:r>
              <a:rPr lang="pl-PL" dirty="0"/>
              <a:t>• partycypacyjny sposób podejmowania decyzji.</a:t>
            </a:r>
          </a:p>
          <a:p>
            <a:pPr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?1QGCJ--6f5W0zsryN_0m3z25jTFuxi5Qwohjy76iDDg&amp;height=2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714620"/>
            <a:ext cx="3071834" cy="380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	</a:t>
            </a:r>
            <a:r>
              <a:rPr lang="pl-PL" sz="4400" b="1" dirty="0" smtClean="0"/>
              <a:t>„</a:t>
            </a:r>
            <a:r>
              <a:rPr lang="pl-PL" sz="4400" b="1" dirty="0"/>
              <a:t>Musicie od siebie wymagać, nawet gdyby inni od was nie wymagali”.</a:t>
            </a:r>
          </a:p>
          <a:p>
            <a:pPr algn="r">
              <a:buNone/>
            </a:pPr>
            <a:r>
              <a:rPr lang="pl-PL" dirty="0" smtClean="0"/>
              <a:t>	</a:t>
            </a:r>
          </a:p>
          <a:p>
            <a:pPr algn="r">
              <a:buNone/>
            </a:pPr>
            <a:r>
              <a:rPr lang="pl-PL" dirty="0" smtClean="0"/>
              <a:t>/</a:t>
            </a:r>
            <a:r>
              <a:rPr lang="pl-PL" dirty="0"/>
              <a:t>bł. Jan Paweł II/</a:t>
            </a:r>
          </a:p>
          <a:p>
            <a:pPr algn="r">
              <a:buNone/>
            </a:pPr>
            <a:r>
              <a:rPr lang="pl-PL" dirty="0"/>
              <a:t> </a:t>
            </a:r>
          </a:p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	</a:t>
            </a:r>
            <a:endParaRPr lang="pl-PL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911741"/>
          </a:xfrm>
        </p:spPr>
        <p:txBody>
          <a:bodyPr/>
          <a:lstStyle/>
          <a:p>
            <a:pPr algn="ctr">
              <a:buNone/>
            </a:pPr>
            <a:endParaRPr lang="pl-PL" sz="4800" b="1" dirty="0" smtClean="0"/>
          </a:p>
          <a:p>
            <a:pPr algn="ctr">
              <a:buNone/>
            </a:pPr>
            <a:r>
              <a:rPr lang="pl-PL" sz="4800" b="1" dirty="0" smtClean="0"/>
              <a:t>Dziękuję za uwagę !</a:t>
            </a:r>
          </a:p>
          <a:p>
            <a:pPr algn="r">
              <a:buNone/>
            </a:pPr>
            <a:endParaRPr lang="pl-PL" b="1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endParaRPr lang="pl-PL" dirty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Rafał Lazar</a:t>
            </a:r>
          </a:p>
          <a:p>
            <a:endParaRPr lang="pl-PL" dirty="0"/>
          </a:p>
        </p:txBody>
      </p:sp>
      <p:pic>
        <p:nvPicPr>
          <p:cNvPr id="20482" name="Picture 2" descr="is?0Aec0LJd_9R85zN1Bi8WnVNMzIY-358jRDnFwfkjKWI&amp;height=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357562"/>
            <a:ext cx="4071966" cy="30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28694"/>
          </a:xfrm>
        </p:spPr>
        <p:txBody>
          <a:bodyPr>
            <a:noAutofit/>
          </a:bodyPr>
          <a:lstStyle/>
          <a:p>
            <a:r>
              <a:rPr lang="pl-PL" sz="3600" b="1" i="1" dirty="0" smtClean="0"/>
              <a:t>Młodzieżowy Ośrodek Wychowawczy w Rudach jest placówką, która:</a:t>
            </a:r>
            <a:r>
              <a:rPr lang="pl-PL" sz="3600" dirty="0" smtClean="0"/>
              <a:t/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i="1" dirty="0" smtClean="0"/>
              <a:t>wspiera </a:t>
            </a:r>
            <a:r>
              <a:rPr lang="pl-PL" i="1" dirty="0"/>
              <a:t>i akceptuje wychowanka takiego jaki jest, a następnie zapewnia mu opiekę wychowawczą i psychologiczną jako dziecku specjalnej troski, odbiegającemu od normy społecznej,</a:t>
            </a:r>
            <a:endParaRPr lang="pl-PL" dirty="0"/>
          </a:p>
          <a:p>
            <a:pPr lvl="0"/>
            <a:r>
              <a:rPr lang="pl-PL" i="1" dirty="0"/>
              <a:t>kształci  młodzież ze specjalnymi potrzebami edukacyjnymi, na dwóch etapach edukacyjnych : gimnazjum i zasadniczej szkoły zawodowej,</a:t>
            </a:r>
            <a:endParaRPr lang="pl-PL" dirty="0"/>
          </a:p>
          <a:p>
            <a:pPr lvl="0"/>
            <a:r>
              <a:rPr lang="pl-PL" i="1" dirty="0"/>
              <a:t>zapewnia warunki wszechstronnego rozwoju wzmacniając pozytywne strony wychowanka w oparciu o pełną indywidualizację,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i="1" dirty="0"/>
              <a:t>realizuje program resocjalizacyjno – wychowawczy oraz profilaktyczny w oparciu o diagnozę środowiska uczniów,</a:t>
            </a:r>
            <a:endParaRPr lang="pl-PL" dirty="0"/>
          </a:p>
          <a:p>
            <a:pPr lvl="0"/>
            <a:r>
              <a:rPr lang="pl-PL" i="1" dirty="0"/>
              <a:t>rozwija szczególne uzdolnienia wychowanków niedostosowanych społecznie w oferty dodatkowych zajęć pozalekcyjnych,</a:t>
            </a:r>
            <a:endParaRPr lang="pl-PL" dirty="0"/>
          </a:p>
          <a:p>
            <a:pPr lvl="0"/>
            <a:r>
              <a:rPr lang="pl-PL" i="1" dirty="0"/>
              <a:t>przygotowuje go do życia w rodzinie i w społeczeństwie.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s?4DBm3ThfZtkva4So3QMqbAeHvH9rMK8fHo33hKJHSoo&amp;height=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357429"/>
            <a:ext cx="7429552" cy="292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785786" y="142852"/>
            <a:ext cx="7901014" cy="71438"/>
          </a:xfrm>
        </p:spPr>
        <p:txBody>
          <a:bodyPr>
            <a:normAutofit fontScale="90000"/>
          </a:bodyPr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Wszystkie </a:t>
            </a:r>
            <a:r>
              <a:rPr lang="pl-PL" sz="2800" dirty="0"/>
              <a:t>działania chciałbym podporządkować misji Młodzieżowego Ośrodka Wychowawczego w Rudach zamieszczonej powyżej w mojej koncepcji, której przyświeca motto: </a:t>
            </a:r>
            <a:endParaRPr lang="pl-PL" sz="2800" dirty="0" smtClean="0"/>
          </a:p>
          <a:p>
            <a:pPr algn="ctr">
              <a:buNone/>
            </a:pPr>
            <a:endParaRPr lang="pl-PL" i="1" dirty="0" smtClean="0"/>
          </a:p>
          <a:p>
            <a:pPr algn="ctr">
              <a:buNone/>
            </a:pPr>
            <a:r>
              <a:rPr lang="pl-PL" i="1" dirty="0" smtClean="0"/>
              <a:t>	</a:t>
            </a:r>
            <a:r>
              <a:rPr lang="pl-PL" b="1" i="1" dirty="0" smtClean="0"/>
              <a:t>„</a:t>
            </a:r>
            <a:r>
              <a:rPr lang="pl-PL" b="1" i="1" dirty="0"/>
              <a:t>Być człowiekiem, to właśnie być </a:t>
            </a:r>
            <a:r>
              <a:rPr lang="pl-PL" b="1" i="1" dirty="0" smtClean="0"/>
              <a:t>odpowiedzialnym</a:t>
            </a:r>
            <a:r>
              <a:rPr lang="pl-PL" b="1" i="1" dirty="0"/>
              <a:t>. To czuć, kładąc swą cegiełkę, że się bierze udział w budowie świata</a:t>
            </a:r>
            <a:r>
              <a:rPr lang="pl-PL" b="1" i="1" dirty="0" smtClean="0"/>
              <a:t>”</a:t>
            </a:r>
          </a:p>
          <a:p>
            <a:pPr algn="r">
              <a:buNone/>
            </a:pPr>
            <a:endParaRPr lang="pl-PL" sz="2200" i="1" dirty="0" smtClean="0"/>
          </a:p>
          <a:p>
            <a:pPr algn="r">
              <a:buNone/>
            </a:pPr>
            <a:r>
              <a:rPr lang="pl-PL" sz="2200" i="1" dirty="0" smtClean="0"/>
              <a:t> </a:t>
            </a:r>
            <a:r>
              <a:rPr lang="pl-PL" sz="2200" dirty="0"/>
              <a:t>/A. de Saint </a:t>
            </a:r>
            <a:r>
              <a:rPr lang="pl-PL" sz="2200" dirty="0" err="1"/>
              <a:t>Exupery</a:t>
            </a:r>
            <a:r>
              <a:rPr lang="pl-PL" sz="2200" dirty="0" smtClean="0"/>
              <a:t>/</a:t>
            </a:r>
            <a:endParaRPr lang="pl-PL" sz="2200" dirty="0"/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V="1">
            <a:off x="500034" y="214290"/>
            <a:ext cx="8186766" cy="6034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714356"/>
            <a:ext cx="8329642" cy="571504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wykreować wzór wychowanka – absolwenta</a:t>
            </a:r>
            <a:r>
              <a:rPr lang="pl-PL" dirty="0" smtClean="0"/>
              <a:t>,</a:t>
            </a:r>
          </a:p>
          <a:p>
            <a:pPr>
              <a:buNone/>
            </a:pPr>
            <a:r>
              <a:rPr lang="pl-PL" dirty="0" smtClean="0"/>
              <a:t>	 jako wykształconego, samodzielnego, świadomego swoich praw, ale i szeroko pojętych obowiązków społecznych. </a:t>
            </a:r>
            <a:endParaRPr lang="pl-PL" dirty="0"/>
          </a:p>
        </p:txBody>
      </p:sp>
      <p:pic>
        <p:nvPicPr>
          <p:cNvPr id="5122" name="Picture 2" descr="is?-mt0tJRr-1wc906Av_VdFe9V36rek3ueR9WFKJGcCms&amp;height=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071810"/>
            <a:ext cx="3700470" cy="246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is?mXNsj1uXjndNCu77pVY72ddDB1EtLDhfeFINDBJcoZI&amp;height=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3929066"/>
            <a:ext cx="3335094" cy="2424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79690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Chciałbym ponadto działać po to, aby: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4000" b="1" dirty="0" smtClean="0"/>
              <a:t>UCZNIOWIE </a:t>
            </a:r>
            <a:r>
              <a:rPr lang="pl-PL" sz="4000" b="1" dirty="0"/>
              <a:t>- WYCHOWANKOWIE</a:t>
            </a:r>
            <a:endParaRPr lang="pl-PL" sz="4000" dirty="0"/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/>
              <a:t> 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• </a:t>
            </a:r>
            <a:r>
              <a:rPr lang="pl-PL" sz="2800" dirty="0"/>
              <a:t>mieli poczucie przynależności do klasy, grupy w ośrodku i respektowali normy grupowe, klasowe, szkolne;</a:t>
            </a:r>
          </a:p>
          <a:p>
            <a:pPr>
              <a:buNone/>
            </a:pPr>
            <a:r>
              <a:rPr lang="pl-PL" sz="2800" dirty="0" smtClean="0"/>
              <a:t>	• </a:t>
            </a:r>
            <a:r>
              <a:rPr lang="pl-PL" sz="2800" dirty="0"/>
              <a:t>dostrzegali różnice między ludźmi i akceptowali je;</a:t>
            </a:r>
          </a:p>
          <a:p>
            <a:pPr>
              <a:buNone/>
            </a:pPr>
            <a:r>
              <a:rPr lang="pl-PL" sz="2800" dirty="0" smtClean="0"/>
              <a:t>	• </a:t>
            </a:r>
            <a:r>
              <a:rPr lang="pl-PL" sz="2800" dirty="0"/>
              <a:t>dbali o swoje zdrowie i środowisko naturalne;</a:t>
            </a:r>
          </a:p>
          <a:p>
            <a:pPr>
              <a:buNone/>
            </a:pPr>
            <a:r>
              <a:rPr lang="pl-PL" sz="2800" dirty="0" smtClean="0"/>
              <a:t>	</a:t>
            </a:r>
            <a:endParaRPr lang="pl-PL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2540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• samodzielnie podejmowali decyzje dotyczące własnej aktywności i umieli przewidzieć ich skutki;</a:t>
            </a:r>
          </a:p>
          <a:p>
            <a:pPr>
              <a:buNone/>
            </a:pPr>
            <a:r>
              <a:rPr lang="pl-PL" sz="2800" dirty="0" smtClean="0"/>
              <a:t>	• potrafili panować nad emocjami, konstruktywnie wyrażali złość i gniew;</a:t>
            </a:r>
          </a:p>
          <a:p>
            <a:pPr>
              <a:buNone/>
            </a:pPr>
            <a:r>
              <a:rPr lang="pl-PL" sz="2800" dirty="0" smtClean="0"/>
              <a:t>	• stopniowo dostrzegali pozytywne efekty własnej pracy, rozwijali swoje zdolności, wiedzieli, że ośrodek jest im przyjazny i służy pomocą w przezwyciężaniu niepowodzeń; </a:t>
            </a:r>
          </a:p>
          <a:p>
            <a:pPr>
              <a:buNone/>
            </a:pPr>
            <a:r>
              <a:rPr lang="pl-PL" sz="2800" dirty="0" smtClean="0"/>
              <a:t>	• szanowali ludzi dorosłych, kolegów i koleżanki, okazywali im to w słowach i działaniu;</a:t>
            </a:r>
          </a:p>
          <a:p>
            <a:pPr>
              <a:buNone/>
            </a:pPr>
            <a:r>
              <a:rPr lang="pl-PL" sz="2800" dirty="0" smtClean="0"/>
              <a:t>	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324</Words>
  <Application>Microsoft Office PowerPoint</Application>
  <PresentationFormat>Pokaz na ekranie (4:3)</PresentationFormat>
  <Paragraphs>218</Paragraphs>
  <Slides>33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KONCEPCJA FUNKCJONOWANIA I ROZWOJU    MŁODZIEŻOWEGO OŚRODKA WYCHOWAWCZEGO W RUDACH NA LATA 2014 -2019   </vt:lpstr>
      <vt:lpstr>Slajd 2</vt:lpstr>
      <vt:lpstr>MISJA SZKOŁY:  </vt:lpstr>
      <vt:lpstr>Młodzieżowy Ośrodek Wychowawczy w Rudach jest placówką, która: </vt:lpstr>
      <vt:lpstr>Slajd 5</vt:lpstr>
      <vt:lpstr>Slajd 6</vt:lpstr>
      <vt:lpstr>Slajd 7</vt:lpstr>
      <vt:lpstr>Chciałbym ponadto działać po to, aby:</vt:lpstr>
      <vt:lpstr>Slajd 9</vt:lpstr>
      <vt:lpstr>Slajd 10</vt:lpstr>
      <vt:lpstr>RODZICE   </vt:lpstr>
      <vt:lpstr>NAUCZYCIELE i WYCHOWAWCY </vt:lpstr>
      <vt:lpstr>Slajd 13</vt:lpstr>
      <vt:lpstr>OBSZARY PRACY SZKOŁY </vt:lpstr>
      <vt:lpstr>CELE OPERACYJNE:   </vt:lpstr>
      <vt:lpstr>OPIEKA I WYCHOWANIE </vt:lpstr>
      <vt:lpstr>CELE OPERACYJNE: </vt:lpstr>
      <vt:lpstr>Slajd 18</vt:lpstr>
      <vt:lpstr>Slajd 19</vt:lpstr>
      <vt:lpstr>MODEL ABSOLWENTA </vt:lpstr>
      <vt:lpstr>Slajd 21</vt:lpstr>
      <vt:lpstr>KADRA PLACÓWKI </vt:lpstr>
      <vt:lpstr>CELE OPERACYJNE: </vt:lpstr>
      <vt:lpstr>BAZA OŚRODKA </vt:lpstr>
      <vt:lpstr>CELE OPERACYJNE: </vt:lpstr>
      <vt:lpstr>WSPÓŁPRACA ZE ŚRODOWISKIEM LOKALNYM   </vt:lpstr>
      <vt:lpstr>CELE OPERACYJNE:  </vt:lpstr>
      <vt:lpstr>Następne etapy zmian to: </vt:lpstr>
      <vt:lpstr>INNOWACJE </vt:lpstr>
      <vt:lpstr>Slajd 30</vt:lpstr>
      <vt:lpstr>Slajd 31</vt:lpstr>
      <vt:lpstr>Slajd 32</vt:lpstr>
      <vt:lpstr>Slajd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FUNKCJONOWANIA I ROZWOJU    MŁODZIEŻOWEGO OŚRODKA WYCHOWAWCZEGO W RUDACH NA LATA 2014 -2019</dc:title>
  <dc:creator>USER</dc:creator>
  <cp:lastModifiedBy>USER</cp:lastModifiedBy>
  <cp:revision>26</cp:revision>
  <dcterms:created xsi:type="dcterms:W3CDTF">2014-03-11T18:19:41Z</dcterms:created>
  <dcterms:modified xsi:type="dcterms:W3CDTF">2014-03-12T20:45:21Z</dcterms:modified>
</cp:coreProperties>
</file>