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77" r:id="rId10"/>
    <p:sldId id="27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2017-10-11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artyna%20Urban\Desktop\MOW\MOW%201%20wrzesnia%2017r\Czes&#322;aw%20Niemen%20-%20Dziwny%20jest%20ten%20&#347;wiat%20(oryginal)%20(1)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tyna%20Urban\Desktop\MOW\MOW%201%20wrzesnia%2017r\Ania%20Iwanek%20%20Pati%20Sok&#243;&#322;%20ft.%20Piotr%20Cugowski%20-%20Miasto%20%5bOfficial%20Music%20Video%5d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Kalendarium_powstania_warszawskiego_%E2%80%93_1_wrze%C5%9Bnia" TargetMode="External"/><Relationship Id="rId2" Type="http://schemas.openxmlformats.org/officeDocument/2006/relationships/hyperlink" Target="https://pl.wikipedia.org/wiki/194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Stargard" TargetMode="External"/><Relationship Id="rId2" Type="http://schemas.openxmlformats.org/officeDocument/2006/relationships/hyperlink" Target="https://pl.wikipedia.org/wiki/194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.wikipedia.org/wiki/I_Liceum_Og%C3%B3lnokszta%C5%82c%C4%85ce_im._Adama_Mickiewicza_w_Stargardzi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Akademia_Wychowania_Fizycznego_im._Jerzego_Kukuczki_w_Katowicach" TargetMode="External"/><Relationship Id="rId2" Type="http://schemas.openxmlformats.org/officeDocument/2006/relationships/hyperlink" Target="https://pl.wikipedia.org/wiki/197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.wikipedia.org/wiki/Katowic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Zesp%C3%B3%C5%82_Szk%C3%B3%C5%82_Muzycznych_w_Gda%C5%84sku-Wrzeszczu" TargetMode="External"/><Relationship Id="rId2" Type="http://schemas.openxmlformats.org/officeDocument/2006/relationships/hyperlink" Target="https://pl.wikipedia.org/wiki/198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Reforma_systemu_o%C5%9Bwiaty_z_1999_roku" TargetMode="External"/><Relationship Id="rId2" Type="http://schemas.openxmlformats.org/officeDocument/2006/relationships/hyperlink" Target="https://pl.wikipedia.org/wiki/199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iki/Olsztyn" TargetMode="External"/><Relationship Id="rId4" Type="http://schemas.openxmlformats.org/officeDocument/2006/relationships/hyperlink" Target="https://pl.wikipedia.org/wiki/Uniwersytet_Warmi%C5%84sko-Mazurski_w_Olsztyni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Akademia_Sztuk_Pi%C4%99knych_w_Katowicach" TargetMode="External"/><Relationship Id="rId2" Type="http://schemas.openxmlformats.org/officeDocument/2006/relationships/hyperlink" Target="https://pl.wikipedia.org/wiki/200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iki/Uniwersytet_Zielonog%C3%B3rski" TargetMode="External"/><Relationship Id="rId4" Type="http://schemas.openxmlformats.org/officeDocument/2006/relationships/hyperlink" Target="https://pl.wikipedia.org/wiki/Uniwersytet_Rzeszowski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Uniwersytet_Kazimierza_Wielkiego_w_Bydgoszczy" TargetMode="External"/><Relationship Id="rId2" Type="http://schemas.openxmlformats.org/officeDocument/2006/relationships/hyperlink" Target="https://pl.wikipedia.org/wiki/200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.wikipedia.org/wiki/Bydgoszcz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tyna%20Urban\Desktop\MOW\MOW%201%20wrzesnia%2017r\Swiecie%20%20Nasz%20%20%20%20%20%20%20Marek%20%20GRECHUTA%20%20%20%20-%20%20koncert%20%20%20ku%20%20jego%20%20pamieci%20-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W%C5%82adcy_Polski" TargetMode="External"/><Relationship Id="rId7" Type="http://schemas.openxmlformats.org/officeDocument/2006/relationships/hyperlink" Target="https://pl.wikipedia.org/wiki/Henryk_II_%C5%9Awi%C4%99ty" TargetMode="External"/><Relationship Id="rId2" Type="http://schemas.openxmlformats.org/officeDocument/2006/relationships/hyperlink" Target="https://pl.wikipedia.org/wiki/10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%C5%9Awi%C4%99ty_cesarz_rzymski" TargetMode="External"/><Relationship Id="rId5" Type="http://schemas.openxmlformats.org/officeDocument/2006/relationships/hyperlink" Target="https://pl.wikipedia.org/wiki/Bitwa_pod_Budziszynem_(1015)" TargetMode="External"/><Relationship Id="rId4" Type="http://schemas.openxmlformats.org/officeDocument/2006/relationships/hyperlink" Target="https://pl.wikipedia.org/wiki/Boles%C5%82aw_I_Chrobr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Urban_V" TargetMode="External"/><Relationship Id="rId2" Type="http://schemas.openxmlformats.org/officeDocument/2006/relationships/hyperlink" Target="https://pl.wikipedia.org/wiki/136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.wikipedia.org/wiki/Uniwersytet_Jagiello%C5%84ski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pl.wikipedia.org/wiki/1435" TargetMode="External"/><Relationship Id="rId7" Type="http://schemas.openxmlformats.org/officeDocument/2006/relationships/hyperlink" Target="https://pl.wikipedia.org/wiki/Inflanty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yna%20Urban\Desktop\MOW\MOW%201%20wrzesnia%2017r\Krzesimir%20D&#281;bski-%20Polonez%20Husarii.mp3" TargetMode="External"/><Relationship Id="rId6" Type="http://schemas.openxmlformats.org/officeDocument/2006/relationships/hyperlink" Target="https://pl.wikipedia.org/wiki/Zakon_krzy%C5%BCacki" TargetMode="External"/><Relationship Id="rId5" Type="http://schemas.openxmlformats.org/officeDocument/2006/relationships/hyperlink" Target="https://pl.wikipedia.org/wiki/%C5%9Awi%C4%99ta_(dop%C5%82yw_Wilii)" TargetMode="External"/><Relationship Id="rId4" Type="http://schemas.openxmlformats.org/officeDocument/2006/relationships/hyperlink" Target="https://pl.wikipedia.org/wiki/Bitwa_pod_Wi%C5%82komierze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I_wojna_%C5%9Bwiatowa" TargetMode="External"/><Relationship Id="rId7" Type="http://schemas.openxmlformats.org/officeDocument/2006/relationships/hyperlink" Target="https://pl.wikipedia.org/wiki/3_listopada" TargetMode="External"/><Relationship Id="rId2" Type="http://schemas.openxmlformats.org/officeDocument/2006/relationships/hyperlink" Target="https://pl.wikipedia.org/wiki/19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Kr%C3%B3lestwo_Polskie_(kongresowe)" TargetMode="External"/><Relationship Id="rId5" Type="http://schemas.openxmlformats.org/officeDocument/2006/relationships/hyperlink" Target="https://pl.wikipedia.org/wiki/Austro-W%C4%99gry" TargetMode="External"/><Relationship Id="rId4" Type="http://schemas.openxmlformats.org/officeDocument/2006/relationships/hyperlink" Target="https://pl.wikipedia.org/wiki/Generalne_Gubernatorstwo_Lubelski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Gimnazjum_i_Liceum_im._Stefana_Batorego_w_Warszawie" TargetMode="External"/><Relationship Id="rId2" Type="http://schemas.openxmlformats.org/officeDocument/2006/relationships/hyperlink" Target="https://pl.wikipedia.org/wiki/191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.wikipedia.org/wiki/Warszaw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Suwa%C5%82ki" TargetMode="External"/><Relationship Id="rId2" Type="http://schemas.openxmlformats.org/officeDocument/2006/relationships/hyperlink" Target="https://pl.wikipedia.org/wiki/19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Konflikt_polsko-litewski" TargetMode="External"/><Relationship Id="rId5" Type="http://schemas.openxmlformats.org/officeDocument/2006/relationships/hyperlink" Target="https://pl.wikipedia.org/wiki/August%C3%B3w" TargetMode="External"/><Relationship Id="rId4" Type="http://schemas.openxmlformats.org/officeDocument/2006/relationships/hyperlink" Target="https://pl.wikipedia.org/wiki/Sejn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III_Rzesza" TargetMode="External"/><Relationship Id="rId2" Type="http://schemas.openxmlformats.org/officeDocument/2006/relationships/hyperlink" Target="https://pl.wikipedia.org/wiki/193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iki/II_wojna_%C5%9Bwiatowa" TargetMode="External"/><Relationship Id="rId4" Type="http://schemas.openxmlformats.org/officeDocument/2006/relationships/hyperlink" Target="https://pl.wikipedia.org/wiki/Kampania_wrze%C5%9Bniow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1 września w Polsce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Podróż przez stulecia</a:t>
            </a:r>
            <a:endParaRPr lang="pl-PL" sz="3600" dirty="0"/>
          </a:p>
        </p:txBody>
      </p:sp>
      <p:pic>
        <p:nvPicPr>
          <p:cNvPr id="4" name="Czesław Niemen - Dziwny jest ten świat (oryginal)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3920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09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nia Iwanek  Pati Sokół ft. Piotr Cugowski - Miasto [Official Music Video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836712"/>
            <a:ext cx="8017801" cy="451001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7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hlinkClick r:id="rId2" tooltip="1944"/>
              </a:rPr>
              <a:t>1944</a:t>
            </a:r>
            <a:r>
              <a:rPr lang="pl-PL" dirty="0" smtClean="0"/>
              <a:t> – </a:t>
            </a:r>
            <a:r>
              <a:rPr lang="pl-PL" dirty="0" smtClean="0">
                <a:hlinkClick r:id="rId3" tooltip="Kalendarium powstania warszawskiego – 1 września"/>
              </a:rPr>
              <a:t>32. dzień powstania warszawskiego</a:t>
            </a:r>
            <a:r>
              <a:rPr lang="pl-PL" dirty="0" smtClean="0"/>
              <a:t>: zakończenie ewakuacji żołnierzy i części ludności cywilnej Starówki do Śródmieścia.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 tooltip="1945"/>
              </a:rPr>
              <a:t>1945</a:t>
            </a:r>
            <a:r>
              <a:rPr lang="pl-PL" dirty="0" smtClean="0"/>
              <a:t> – W </a:t>
            </a:r>
            <a:r>
              <a:rPr lang="pl-PL" dirty="0" smtClean="0">
                <a:hlinkClick r:id="rId3" tooltip="Stargard"/>
              </a:rPr>
              <a:t>Stargardzie</a:t>
            </a:r>
            <a:r>
              <a:rPr lang="pl-PL" dirty="0" smtClean="0"/>
              <a:t> otwarto pierwsze po wojnie na Pomorzu </a:t>
            </a:r>
            <a:r>
              <a:rPr lang="pl-PL" dirty="0" smtClean="0">
                <a:hlinkClick r:id="rId4" tooltip="I Liceum Ogólnokształcące im. Adama Mickiewicza w Stargardzie"/>
              </a:rPr>
              <a:t>liceum ogólnokształcące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hlinkClick r:id="rId2" tooltip="1970"/>
              </a:rPr>
              <a:t>1970</a:t>
            </a:r>
            <a:r>
              <a:rPr lang="pl-PL" dirty="0" smtClean="0"/>
              <a:t> – Założono </a:t>
            </a:r>
            <a:r>
              <a:rPr lang="pl-PL" dirty="0" smtClean="0">
                <a:hlinkClick r:id="rId3" tooltip="Akademia Wychowania Fizycznego im. Jerzego Kukuczki w Katowicach"/>
              </a:rPr>
              <a:t>Wyższą Szkołę Wychowania Fizycznego</a:t>
            </a:r>
            <a:r>
              <a:rPr lang="pl-PL" dirty="0" smtClean="0"/>
              <a:t> w </a:t>
            </a:r>
            <a:r>
              <a:rPr lang="pl-PL" dirty="0" smtClean="0">
                <a:hlinkClick r:id="rId4" tooltip="Katowice"/>
              </a:rPr>
              <a:t>Katowicach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hlinkClick r:id="rId2" tooltip="1986"/>
              </a:rPr>
              <a:t>1986</a:t>
            </a:r>
            <a:r>
              <a:rPr lang="pl-PL" dirty="0" smtClean="0"/>
              <a:t> – Powstał </a:t>
            </a:r>
            <a:r>
              <a:rPr lang="pl-PL" dirty="0" smtClean="0">
                <a:hlinkClick r:id="rId3" tooltip="Zespół Szkół Muzycznych w Gdańsku-Wrzeszczu"/>
              </a:rPr>
              <a:t>Zespół Szkół Muzycznych w Gdańsku-Wrzeszczu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hlinkClick r:id="rId2" tooltip="1999"/>
              </a:rPr>
              <a:t>1999</a:t>
            </a:r>
            <a:r>
              <a:rPr lang="pl-PL" dirty="0" smtClean="0"/>
              <a:t>:Weszła w życie </a:t>
            </a:r>
            <a:r>
              <a:rPr lang="pl-PL" dirty="0" smtClean="0">
                <a:hlinkClick r:id="rId3" tooltip="Reforma systemu oświaty z 1999 roku"/>
              </a:rPr>
              <a:t>reforma systemu oświaty</a:t>
            </a:r>
            <a:r>
              <a:rPr lang="pl-PL" dirty="0" smtClean="0"/>
              <a:t>.</a:t>
            </a:r>
          </a:p>
          <a:p>
            <a:r>
              <a:rPr lang="pl-PL" dirty="0" smtClean="0"/>
              <a:t>Założono </a:t>
            </a:r>
            <a:r>
              <a:rPr lang="pl-PL" dirty="0" smtClean="0">
                <a:hlinkClick r:id="rId4" tooltip="Uniwersytet Warmińsko-Mazurski w Olsztynie"/>
              </a:rPr>
              <a:t>Uniwersytet Warmińsko-Mazurski</a:t>
            </a:r>
            <a:r>
              <a:rPr lang="pl-PL" dirty="0" smtClean="0"/>
              <a:t> w </a:t>
            </a:r>
            <a:r>
              <a:rPr lang="pl-PL" dirty="0" smtClean="0">
                <a:hlinkClick r:id="rId5" tooltip="Olsztyn"/>
              </a:rPr>
              <a:t>Olsztynie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 tooltip="2001"/>
              </a:rPr>
              <a:t>2001</a:t>
            </a:r>
            <a:r>
              <a:rPr lang="pl-PL" dirty="0" smtClean="0"/>
              <a:t>: Założono </a:t>
            </a:r>
            <a:r>
              <a:rPr lang="pl-PL" dirty="0" smtClean="0">
                <a:hlinkClick r:id="rId3" tooltip="Akademia Sztuk Pięknych w Katowicach"/>
              </a:rPr>
              <a:t>Akademię Sztuk Pięknych w Katowicach</a:t>
            </a:r>
            <a:r>
              <a:rPr lang="pl-PL" dirty="0" smtClean="0"/>
              <a:t>, </a:t>
            </a:r>
            <a:r>
              <a:rPr lang="pl-PL" dirty="0" smtClean="0">
                <a:hlinkClick r:id="rId4" tooltip="Uniwersytet Rzeszowski"/>
              </a:rPr>
              <a:t>Uniwersytet Rzeszowski</a:t>
            </a:r>
            <a:r>
              <a:rPr lang="pl-PL" dirty="0" smtClean="0"/>
              <a:t> i </a:t>
            </a:r>
            <a:r>
              <a:rPr lang="pl-PL" dirty="0" smtClean="0">
                <a:hlinkClick r:id="rId5" tooltip="Uniwersytet Zielonogórski"/>
              </a:rPr>
              <a:t>Uniwersytet Zielonogórski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hlinkClick r:id="rId2" tooltip="2005"/>
              </a:rPr>
              <a:t>2005</a:t>
            </a:r>
            <a:r>
              <a:rPr lang="pl-PL" dirty="0" smtClean="0"/>
              <a:t> – Założono </a:t>
            </a:r>
            <a:r>
              <a:rPr lang="pl-PL" dirty="0" smtClean="0">
                <a:hlinkClick r:id="rId3" tooltip="Uniwersytet Kazimierza Wielkiego w Bydgoszczy"/>
              </a:rPr>
              <a:t>Uniwersytet Kazimierza Wielkiego</a:t>
            </a:r>
            <a:r>
              <a:rPr lang="pl-PL" dirty="0" smtClean="0"/>
              <a:t> w </a:t>
            </a:r>
            <a:r>
              <a:rPr lang="pl-PL" dirty="0" smtClean="0">
                <a:hlinkClick r:id="rId4" tooltip="Bydgoszcz"/>
              </a:rPr>
              <a:t>Bydgoszczy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solidFill>
                  <a:srgbClr val="00B0F0"/>
                </a:solidFill>
              </a:rPr>
              <a:t>2008</a:t>
            </a:r>
            <a:r>
              <a:rPr lang="pl-PL" dirty="0" smtClean="0"/>
              <a:t> – Rozpoczął działalność </a:t>
            </a:r>
            <a:r>
              <a:rPr lang="pl-PL" dirty="0" smtClean="0">
                <a:solidFill>
                  <a:srgbClr val="00B0F0"/>
                </a:solidFill>
              </a:rPr>
              <a:t>Młodzieżowy Ośrodek Wychowawczy    </a:t>
            </a:r>
            <a:r>
              <a:rPr lang="pl-PL" dirty="0" smtClean="0"/>
              <a:t>w Rudach</a:t>
            </a:r>
          </a:p>
          <a:p>
            <a:endParaRPr lang="pl-PL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solidFill>
                  <a:srgbClr val="00B0F0"/>
                </a:solidFill>
              </a:rPr>
              <a:t>2017</a:t>
            </a:r>
            <a:r>
              <a:rPr lang="pl-PL" dirty="0" smtClean="0"/>
              <a:t> – przyjmujemy </a:t>
            </a:r>
            <a:r>
              <a:rPr lang="pl-PL" dirty="0" smtClean="0">
                <a:solidFill>
                  <a:srgbClr val="00B0F0"/>
                </a:solidFill>
              </a:rPr>
              <a:t>Nowych Wychowanków</a:t>
            </a:r>
            <a:r>
              <a:rPr lang="pl-PL" dirty="0" smtClean="0"/>
              <a:t> w poczet </a:t>
            </a:r>
            <a:r>
              <a:rPr lang="pl-PL" dirty="0" smtClean="0">
                <a:solidFill>
                  <a:srgbClr val="00B0F0"/>
                </a:solidFill>
              </a:rPr>
              <a:t>Młodzieżowego Ośrodka Wychowawczego  </a:t>
            </a:r>
            <a:r>
              <a:rPr lang="pl-PL" dirty="0" smtClean="0"/>
              <a:t>w Rudach</a:t>
            </a:r>
            <a:endParaRPr lang="pl-PL" dirty="0" smtClean="0">
              <a:solidFill>
                <a:srgbClr val="00B0F0"/>
              </a:solidFill>
            </a:endParaRPr>
          </a:p>
          <a:p>
            <a:r>
              <a:rPr lang="pl-PL" dirty="0" smtClean="0"/>
              <a:t>Rozpoczynamy</a:t>
            </a:r>
            <a:r>
              <a:rPr lang="pl-PL" dirty="0" smtClean="0">
                <a:solidFill>
                  <a:srgbClr val="00B0F0"/>
                </a:solidFill>
              </a:rPr>
              <a:t> 10 rok działalności </a:t>
            </a:r>
            <a:r>
              <a:rPr lang="pl-PL" dirty="0" smtClean="0"/>
              <a:t>wychowawczej i resocjalizacyjnej.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 Wrzesień obecnie  kojarzy się przede wszystkim z zakończeniem wakacji, rozpoczęciem roku szkolnego, cudownym babim latem. Nie zawsze jednak tak było. Chcielibyśmy przeprowadzić Was przez </a:t>
            </a:r>
            <a:r>
              <a:rPr lang="pl-PL" u="sng" dirty="0" smtClean="0"/>
              <a:t>1 września</a:t>
            </a:r>
            <a:r>
              <a:rPr lang="pl-PL" dirty="0" smtClean="0"/>
              <a:t> w naszym kraju,  w kilku datach, na przestrzeni stuleci.  Nie możemy zapomnieć, że  1 września toczyło się wiele wojen, ale też powstawały szkoły, aby zachować Polskość, kształcić młodych ludzi, zadbać o wykształcenie podpory naszego kraju.  </a:t>
            </a:r>
          </a:p>
          <a:p>
            <a:r>
              <a:rPr lang="pl-PL" u="sng" dirty="0" smtClean="0"/>
              <a:t>Zapraszamy zatem w  podróż  przez „wieki</a:t>
            </a:r>
            <a:r>
              <a:rPr lang="pl-PL" dirty="0" smtClean="0"/>
              <a:t>”. 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pic>
        <p:nvPicPr>
          <p:cNvPr id="4" name="Swiecie  Nasz       Marek  GRECHUTA    -  koncert   ku  jego  pamieci -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86000" y="1714500"/>
            <a:ext cx="4572000" cy="3429000"/>
          </a:xfrm>
          <a:prstGeom prst="rect">
            <a:avLst/>
          </a:prstGeom>
        </p:spPr>
      </p:pic>
      <p:pic>
        <p:nvPicPr>
          <p:cNvPr id="5" name="Swiecie  Nasz       Marek  GRECHUTA    -  koncert   ku  jego  pamieci -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7584" y="350658"/>
            <a:ext cx="7848872" cy="5886654"/>
          </a:xfrm>
          <a:prstGeom prst="rect">
            <a:avLst/>
          </a:prstGeom>
        </p:spPr>
      </p:pic>
    </p:spTree>
  </p:cSld>
  <p:clrMapOvr>
    <a:masterClrMapping/>
  </p:clrMapOvr>
  <p:transition advTm="6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78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/>
          <a:lstStyle/>
          <a:p>
            <a:r>
              <a:rPr lang="pl-PL" dirty="0" smtClean="0">
                <a:hlinkClick r:id="rId2" tooltip="1015"/>
              </a:rPr>
              <a:t>1015</a:t>
            </a:r>
            <a:r>
              <a:rPr lang="pl-PL" dirty="0" smtClean="0"/>
              <a:t> – Miażdżące zwycięstwo wojsk polskich pod wodzą </a:t>
            </a:r>
            <a:r>
              <a:rPr lang="pl-PL" dirty="0" smtClean="0">
                <a:hlinkClick r:id="rId3" tooltip="Władcy Polski"/>
              </a:rPr>
              <a:t>księcia</a:t>
            </a:r>
            <a:r>
              <a:rPr lang="pl-PL" dirty="0" smtClean="0"/>
              <a:t> </a:t>
            </a:r>
            <a:r>
              <a:rPr lang="pl-PL" dirty="0" smtClean="0">
                <a:hlinkClick r:id="rId4" tooltip="Bolesław I Chrobry"/>
              </a:rPr>
              <a:t>Bolesława Chrobrego</a:t>
            </a:r>
            <a:r>
              <a:rPr lang="pl-PL" dirty="0" smtClean="0"/>
              <a:t> nad niemieckimi w </a:t>
            </a:r>
            <a:r>
              <a:rPr lang="pl-PL" dirty="0" smtClean="0">
                <a:hlinkClick r:id="rId5" tooltip="Bitwa pod Budziszynem (1015)"/>
              </a:rPr>
              <a:t>bitwie pod Budziszynem</a:t>
            </a:r>
            <a:r>
              <a:rPr lang="pl-PL" dirty="0" smtClean="0"/>
              <a:t> w czasie wyprawy </a:t>
            </a:r>
            <a:r>
              <a:rPr lang="pl-PL" dirty="0" smtClean="0">
                <a:hlinkClick r:id="rId6" tooltip="Święty cesarz rzymski"/>
              </a:rPr>
              <a:t>cesarza</a:t>
            </a:r>
            <a:r>
              <a:rPr lang="pl-PL" dirty="0" smtClean="0"/>
              <a:t> </a:t>
            </a:r>
            <a:r>
              <a:rPr lang="pl-PL" dirty="0" smtClean="0">
                <a:hlinkClick r:id="rId7" tooltip="Henryk II Święty"/>
              </a:rPr>
              <a:t>Henryka II Świętego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 na Polskę.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hlinkClick r:id="rId2" tooltip="1364"/>
              </a:rPr>
              <a:t>1364</a:t>
            </a:r>
            <a:r>
              <a:rPr lang="pl-PL" dirty="0" smtClean="0"/>
              <a:t> – Papież </a:t>
            </a:r>
            <a:r>
              <a:rPr lang="pl-PL" dirty="0" smtClean="0">
                <a:hlinkClick r:id="rId3" tooltip="Urban V"/>
              </a:rPr>
              <a:t>Urban V</a:t>
            </a:r>
            <a:r>
              <a:rPr lang="pl-PL" dirty="0" smtClean="0"/>
              <a:t> wydał bullę powołującą do życia </a:t>
            </a:r>
            <a:r>
              <a:rPr lang="pl-PL" dirty="0" smtClean="0">
                <a:hlinkClick r:id="rId4" tooltip="Uniwersytet Jagielloński"/>
              </a:rPr>
              <a:t>Akademię Krakowską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hlinkClick r:id="rId3" tooltip="1435"/>
              </a:rPr>
              <a:t>1435</a:t>
            </a:r>
            <a:r>
              <a:rPr lang="pl-PL" dirty="0" smtClean="0"/>
              <a:t> – W </a:t>
            </a:r>
            <a:r>
              <a:rPr lang="pl-PL" dirty="0" smtClean="0">
                <a:hlinkClick r:id="rId4" tooltip="Bitwa pod Wiłkomierzem"/>
              </a:rPr>
              <a:t>bitwie pod </a:t>
            </a:r>
            <a:r>
              <a:rPr lang="pl-PL" dirty="0" err="1" smtClean="0">
                <a:hlinkClick r:id="rId4" tooltip="Bitwa pod Wiłkomierzem"/>
              </a:rPr>
              <a:t>Wiłkomierzem</a:t>
            </a:r>
            <a:r>
              <a:rPr lang="pl-PL" dirty="0" smtClean="0"/>
              <a:t> nad rzeką </a:t>
            </a:r>
            <a:r>
              <a:rPr lang="pl-PL" dirty="0" smtClean="0">
                <a:hlinkClick r:id="rId5" tooltip="Święta (dopływ Wilii)"/>
              </a:rPr>
              <a:t>Świętą</a:t>
            </a:r>
            <a:r>
              <a:rPr lang="pl-PL" dirty="0" smtClean="0"/>
              <a:t> wojska polsko-litewskie pokonały armię Świdrygiełły i wspierających go </a:t>
            </a:r>
            <a:r>
              <a:rPr lang="pl-PL" dirty="0" smtClean="0">
                <a:hlinkClick r:id="rId6" tooltip="Zakon krzyżacki"/>
              </a:rPr>
              <a:t>krzyżaków</a:t>
            </a:r>
            <a:r>
              <a:rPr lang="pl-PL" dirty="0" smtClean="0"/>
              <a:t> </a:t>
            </a:r>
            <a:r>
              <a:rPr lang="pl-PL" dirty="0" smtClean="0">
                <a:hlinkClick r:id="rId7" tooltip="Inflanty"/>
              </a:rPr>
              <a:t>inflanckich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pic>
        <p:nvPicPr>
          <p:cNvPr id="4" name="Krzesimir Dębski- Polonez Husari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604448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1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 tooltip="1915"/>
              </a:rPr>
              <a:t>1915</a:t>
            </a:r>
            <a:r>
              <a:rPr lang="pl-PL" dirty="0" smtClean="0"/>
              <a:t> – </a:t>
            </a:r>
            <a:r>
              <a:rPr lang="pl-PL" dirty="0" smtClean="0">
                <a:hlinkClick r:id="rId3" tooltip="I wojna światowa"/>
              </a:rPr>
              <a:t>I wojna światowa</a:t>
            </a:r>
            <a:r>
              <a:rPr lang="pl-PL" dirty="0" smtClean="0"/>
              <a:t>: utworzono </a:t>
            </a:r>
            <a:r>
              <a:rPr lang="pl-PL" dirty="0" smtClean="0">
                <a:hlinkClick r:id="rId4" tooltip="Generalne Gubernatorstwo Lubelskie"/>
              </a:rPr>
              <a:t>Generalne Gubernatorstwo Wojskowe w Polsce</a:t>
            </a:r>
            <a:r>
              <a:rPr lang="pl-PL" dirty="0" smtClean="0"/>
              <a:t>, </a:t>
            </a:r>
            <a:r>
              <a:rPr lang="pl-PL" dirty="0" err="1" smtClean="0">
                <a:hlinkClick r:id="rId5" tooltip="Austro-Węgry"/>
              </a:rPr>
              <a:t>austro-węgierską</a:t>
            </a:r>
            <a:r>
              <a:rPr lang="pl-PL" dirty="0" smtClean="0"/>
              <a:t> administrację okupacyjną w </a:t>
            </a:r>
            <a:r>
              <a:rPr lang="pl-PL" dirty="0" smtClean="0">
                <a:hlinkClick r:id="rId6" tooltip="Królestwo Polskie (kongresowe)"/>
              </a:rPr>
              <a:t>Królestwie Polskim</a:t>
            </a:r>
            <a:r>
              <a:rPr lang="pl-PL" dirty="0" smtClean="0"/>
              <a:t> (Kongresowym), działającą do </a:t>
            </a:r>
            <a:r>
              <a:rPr lang="pl-PL" dirty="0" smtClean="0">
                <a:hlinkClick r:id="rId7" tooltip="3 listopada"/>
              </a:rPr>
              <a:t>3 listopada</a:t>
            </a:r>
            <a:r>
              <a:rPr lang="pl-PL" dirty="0" smtClean="0"/>
              <a:t> 1918 roku.</a:t>
            </a:r>
          </a:p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hlinkClick r:id="rId2" tooltip="1918"/>
              </a:rPr>
              <a:t>1918</a:t>
            </a:r>
            <a:r>
              <a:rPr lang="pl-PL" dirty="0" smtClean="0"/>
              <a:t> – Założono </a:t>
            </a:r>
            <a:r>
              <a:rPr lang="pl-PL" dirty="0" smtClean="0">
                <a:hlinkClick r:id="rId3" tooltip="Gimnazjum i Liceum im. Stefana Batorego w Warszawie"/>
              </a:rPr>
              <a:t>Gimnazjum im. Stefana Batorego</a:t>
            </a:r>
            <a:r>
              <a:rPr lang="pl-PL" dirty="0" smtClean="0"/>
              <a:t> w </a:t>
            </a:r>
            <a:r>
              <a:rPr lang="pl-PL" dirty="0" smtClean="0">
                <a:hlinkClick r:id="rId4" tooltip="Warszawa"/>
              </a:rPr>
              <a:t>Warszawie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hlinkClick r:id="rId2" tooltip="1920"/>
              </a:rPr>
              <a:t>1920</a:t>
            </a:r>
            <a:r>
              <a:rPr lang="pl-PL" dirty="0" smtClean="0"/>
              <a:t> – Wojska litewskie napadły na </a:t>
            </a:r>
            <a:r>
              <a:rPr lang="pl-PL" dirty="0" smtClean="0">
                <a:hlinkClick r:id="rId3" tooltip="Suwałki"/>
              </a:rPr>
              <a:t>Suwałki</a:t>
            </a:r>
            <a:r>
              <a:rPr lang="pl-PL" dirty="0" smtClean="0"/>
              <a:t>, </a:t>
            </a:r>
            <a:r>
              <a:rPr lang="pl-PL" dirty="0" smtClean="0">
                <a:hlinkClick r:id="rId4" tooltip="Sejny"/>
              </a:rPr>
              <a:t>Sejny</a:t>
            </a:r>
            <a:r>
              <a:rPr lang="pl-PL" dirty="0" smtClean="0"/>
              <a:t> i </a:t>
            </a:r>
            <a:r>
              <a:rPr lang="pl-PL" dirty="0" smtClean="0">
                <a:hlinkClick r:id="rId5" tooltip="Augustów"/>
              </a:rPr>
              <a:t>Augustów</a:t>
            </a:r>
            <a:r>
              <a:rPr lang="pl-PL" dirty="0" smtClean="0"/>
              <a:t> – początek </a:t>
            </a:r>
            <a:r>
              <a:rPr lang="pl-PL" dirty="0" smtClean="0">
                <a:hlinkClick r:id="rId6" tooltip="Konflikt polsko-litewski"/>
              </a:rPr>
              <a:t>polsko-litewskiej wojny granicznej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>
                <a:hlinkClick r:id="rId2" tooltip="1939"/>
              </a:rPr>
              <a:t>1939</a:t>
            </a:r>
            <a:r>
              <a:rPr lang="pl-PL" dirty="0" smtClean="0"/>
              <a:t>:Wojska </a:t>
            </a:r>
            <a:r>
              <a:rPr lang="pl-PL" dirty="0" smtClean="0">
                <a:hlinkClick r:id="rId3" tooltip="III Rzesza"/>
              </a:rPr>
              <a:t>niemieckie</a:t>
            </a:r>
            <a:r>
              <a:rPr lang="pl-PL" dirty="0" smtClean="0"/>
              <a:t>  napadły o świcie bez wypowiedzenia wojny na Polskę, rozpoczynając </a:t>
            </a:r>
            <a:r>
              <a:rPr lang="pl-PL" dirty="0" smtClean="0">
                <a:hlinkClick r:id="rId4" tooltip="Kampania wrześniowa"/>
              </a:rPr>
              <a:t>kampanię wrześniową</a:t>
            </a:r>
            <a:r>
              <a:rPr lang="pl-PL" dirty="0" smtClean="0"/>
              <a:t> </a:t>
            </a:r>
            <a:r>
              <a:rPr lang="pl-PL" dirty="0" smtClean="0">
                <a:hlinkClick r:id="rId5" tooltip="II wojna światowa"/>
              </a:rPr>
              <a:t>II wojny światowej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246</TotalTime>
  <Words>110</Words>
  <Application>Microsoft Office PowerPoint</Application>
  <PresentationFormat>Pokaz na ekranie (4:3)</PresentationFormat>
  <Paragraphs>23</Paragraphs>
  <Slides>20</Slides>
  <Notes>0</Notes>
  <HiddenSlides>0</HiddenSlides>
  <MMClips>5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Energetyczny</vt:lpstr>
      <vt:lpstr>1 września w Polsce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września w Polsce</dc:title>
  <dc:creator>Martyna Wojciechowska-Urban</dc:creator>
  <cp:lastModifiedBy>Martyna Wojciechowska-Urban</cp:lastModifiedBy>
  <cp:revision>56</cp:revision>
  <dcterms:created xsi:type="dcterms:W3CDTF">2017-08-22T16:02:27Z</dcterms:created>
  <dcterms:modified xsi:type="dcterms:W3CDTF">2017-10-11T20:11:55Z</dcterms:modified>
</cp:coreProperties>
</file>